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4" r:id="rId6"/>
    <p:sldId id="261" r:id="rId7"/>
    <p:sldId id="262" r:id="rId8"/>
    <p:sldId id="263" r:id="rId9"/>
    <p:sldId id="265" r:id="rId10"/>
    <p:sldId id="266" r:id="rId11"/>
    <p:sldId id="267" r:id="rId12"/>
    <p:sldId id="268" r:id="rId13"/>
    <p:sldId id="269" r:id="rId14"/>
    <p:sldId id="271" r:id="rId15"/>
    <p:sldId id="270" r:id="rId16"/>
    <p:sldId id="273" r:id="rId17"/>
    <p:sldId id="274"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52" d="100"/>
          <a:sy n="52" d="100"/>
        </p:scale>
        <p:origin x="-77" y="-29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6C78328-C435-6B48-9840-ED0CDB69FDA0}" type="datetimeFigureOut">
              <a:rPr lang="en-US" smtClean="0"/>
              <a:pPr/>
              <a:t>9/9/2012</a:t>
            </a:fld>
            <a:endParaRPr lang="it-IT"/>
          </a:p>
        </p:txBody>
      </p:sp>
      <p:sp>
        <p:nvSpPr>
          <p:cNvPr id="17" name="Footer Placeholder 16"/>
          <p:cNvSpPr>
            <a:spLocks noGrp="1"/>
          </p:cNvSpPr>
          <p:nvPr>
            <p:ph type="ftr" sz="quarter" idx="11"/>
          </p:nvPr>
        </p:nvSpPr>
        <p:spPr/>
        <p:txBody>
          <a:bodyPr/>
          <a:lstStyle/>
          <a:p>
            <a:endParaRPr lang="it-IT"/>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D53594F-E935-B048-B22E-B939EE8B704F}" type="slidenum">
              <a:rPr lang="it-IT" smtClean="0"/>
              <a:pPr/>
              <a:t>‹#›</a:t>
            </a:fld>
            <a:endParaRPr lang="it-IT"/>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C78328-C435-6B48-9840-ED0CDB69FDA0}" type="datetimeFigureOut">
              <a:rPr lang="en-US" smtClean="0"/>
              <a:pPr/>
              <a:t>9/9/2012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D53594F-E935-B048-B22E-B939EE8B704F}" type="slidenum">
              <a:rPr lang="it-IT" smtClean="0"/>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D53594F-E935-B048-B22E-B939EE8B704F}" type="slidenum">
              <a:rPr lang="it-IT" smtClean="0"/>
              <a:pPr/>
              <a:t>‹#›</a:t>
            </a:fld>
            <a:endParaRPr lang="it-IT"/>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C78328-C435-6B48-9840-ED0CDB69FDA0}" type="datetimeFigureOut">
              <a:rPr lang="en-US" smtClean="0"/>
              <a:pPr/>
              <a:t>9/9/2012</a:t>
            </a:fld>
            <a:endParaRPr lang="it-IT"/>
          </a:p>
        </p:txBody>
      </p:sp>
      <p:sp>
        <p:nvSpPr>
          <p:cNvPr id="5" name="Footer Placeholder 4"/>
          <p:cNvSpPr>
            <a:spLocks noGrp="1"/>
          </p:cNvSpPr>
          <p:nvPr>
            <p:ph type="ftr" sz="quarter" idx="11"/>
          </p:nvPr>
        </p:nvSpPr>
        <p:spPr/>
        <p:txBody>
          <a:bodyPr/>
          <a:lstStyle/>
          <a:p>
            <a:endParaRPr lang="it-IT"/>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6C78328-C435-6B48-9840-ED0CDB69FDA0}" type="datetimeFigureOut">
              <a:rPr lang="en-US" smtClean="0"/>
              <a:pPr/>
              <a:t>9/9/2012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4361688" y="1026372"/>
            <a:ext cx="457200" cy="441325"/>
          </a:xfrm>
        </p:spPr>
        <p:txBody>
          <a:bodyPr/>
          <a:lstStyle/>
          <a:p>
            <a:fld id="{4D53594F-E935-B048-B22E-B939EE8B704F}" type="slidenum">
              <a:rPr lang="it-IT" smtClean="0"/>
              <a:pPr/>
              <a:t>‹#›</a:t>
            </a:fld>
            <a:endParaRPr lang="it-IT"/>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t-IT"/>
          </a:p>
        </p:txBody>
      </p:sp>
      <p:sp>
        <p:nvSpPr>
          <p:cNvPr id="4" name="Date Placeholder 3"/>
          <p:cNvSpPr>
            <a:spLocks noGrp="1"/>
          </p:cNvSpPr>
          <p:nvPr>
            <p:ph type="dt" sz="half" idx="10"/>
          </p:nvPr>
        </p:nvSpPr>
        <p:spPr/>
        <p:txBody>
          <a:bodyPr/>
          <a:lstStyle/>
          <a:p>
            <a:fld id="{86C78328-C435-6B48-9840-ED0CDB69FDA0}" type="datetimeFigureOut">
              <a:rPr lang="en-US" smtClean="0"/>
              <a:pPr/>
              <a:t>9/9/2012</a:t>
            </a:fld>
            <a:endParaRPr lang="it-IT"/>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D53594F-E935-B048-B22E-B939EE8B704F}" type="slidenum">
              <a:rPr lang="it-IT" smtClean="0"/>
              <a:pPr/>
              <a:t>‹#›</a:t>
            </a:fld>
            <a:endParaRPr lang="it-IT"/>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6C78328-C435-6B48-9840-ED0CDB69FDA0}" type="datetimeFigureOut">
              <a:rPr lang="en-US" smtClean="0"/>
              <a:pPr/>
              <a:t>9/9/2012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D53594F-E935-B048-B22E-B939EE8B704F}" type="slidenum">
              <a:rPr lang="it-IT" smtClean="0"/>
              <a:pPr/>
              <a:t>‹#›</a:t>
            </a:fld>
            <a:endParaRPr lang="it-IT"/>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6C78328-C435-6B48-9840-ED0CDB69FDA0}" type="datetimeFigureOut">
              <a:rPr lang="en-US" smtClean="0"/>
              <a:pPr/>
              <a:t>9/9/2012</a:t>
            </a:fld>
            <a:endParaRPr lang="it-IT"/>
          </a:p>
        </p:txBody>
      </p:sp>
      <p:sp>
        <p:nvSpPr>
          <p:cNvPr id="8" name="Footer Placeholder 7"/>
          <p:cNvSpPr>
            <a:spLocks noGrp="1"/>
          </p:cNvSpPr>
          <p:nvPr>
            <p:ph type="ftr" sz="quarter" idx="11"/>
          </p:nvPr>
        </p:nvSpPr>
        <p:spPr>
          <a:xfrm>
            <a:off x="304800" y="6409944"/>
            <a:ext cx="3581400" cy="365760"/>
          </a:xfrm>
        </p:spPr>
        <p:txBody>
          <a:bodyPr/>
          <a:lstStyle/>
          <a:p>
            <a:endParaRPr lang="it-IT"/>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D53594F-E935-B048-B22E-B939EE8B704F}" type="slidenum">
              <a:rPr lang="it-IT" smtClean="0"/>
              <a:pPr/>
              <a:t>‹#›</a:t>
            </a:fld>
            <a:endParaRPr lang="it-IT"/>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C78328-C435-6B48-9840-ED0CDB69FDA0}" type="datetimeFigureOut">
              <a:rPr lang="en-US" smtClean="0"/>
              <a:pPr/>
              <a:t>9/9/2012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a:xfrm>
            <a:off x="4343400" y="1036020"/>
            <a:ext cx="457200" cy="441325"/>
          </a:xfrm>
        </p:spPr>
        <p:txBody>
          <a:bodyPr/>
          <a:lstStyle/>
          <a:p>
            <a:fld id="{4D53594F-E935-B048-B22E-B939EE8B704F}"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6C78328-C435-6B48-9840-ED0CDB69FDA0}" type="datetimeFigureOut">
              <a:rPr lang="en-US" smtClean="0"/>
              <a:pPr/>
              <a:t>9/9/2012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D53594F-E935-B048-B22E-B939EE8B704F}"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D53594F-E935-B048-B22E-B939EE8B704F}" type="slidenum">
              <a:rPr lang="it-IT" smtClean="0"/>
              <a:pPr/>
              <a:t>‹#›</a:t>
            </a:fld>
            <a:endParaRPr lang="it-IT"/>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6C78328-C435-6B48-9840-ED0CDB69FDA0}" type="datetimeFigureOut">
              <a:rPr lang="en-US" smtClean="0"/>
              <a:pPr/>
              <a:t>9/9/2012</a:t>
            </a:fld>
            <a:endParaRPr lang="it-IT"/>
          </a:p>
        </p:txBody>
      </p:sp>
      <p:sp>
        <p:nvSpPr>
          <p:cNvPr id="6" name="Footer Placeholder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D53594F-E935-B048-B22E-B939EE8B704F}" type="slidenum">
              <a:rPr lang="it-IT" smtClean="0"/>
              <a:pPr/>
              <a:t>‹#›</a:t>
            </a:fld>
            <a:endParaRPr lang="it-IT"/>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6C78328-C435-6B48-9840-ED0CDB69FDA0}" type="datetimeFigureOut">
              <a:rPr lang="en-US" smtClean="0"/>
              <a:pPr/>
              <a:t>9/9/2012</a:t>
            </a:fld>
            <a:endParaRPr lang="it-IT"/>
          </a:p>
        </p:txBody>
      </p:sp>
      <p:sp>
        <p:nvSpPr>
          <p:cNvPr id="6" name="Footer Placeholder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6C78328-C435-6B48-9840-ED0CDB69FDA0}" type="datetimeFigureOut">
              <a:rPr lang="en-US" smtClean="0"/>
              <a:pPr/>
              <a:t>9/9/2012</a:t>
            </a:fld>
            <a:endParaRPr lang="it-IT"/>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D53594F-E935-B048-B22E-B939EE8B704F}" type="slidenum">
              <a:rPr lang="it-IT" smtClean="0"/>
              <a:pPr/>
              <a:t>‹#›</a:t>
            </a:fld>
            <a:endParaRPr lang="it-IT"/>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ocs.google.com/document/d/1nqDDVzcY5WUN3WtpU9EiyGXHi_-3WuOrPpPTSIQxDuM/edit"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p:txBody>
          <a:bodyPr>
            <a:normAutofit/>
          </a:bodyPr>
          <a:lstStyle/>
          <a:p>
            <a:r>
              <a:rPr lang="it-IT" sz="3000" dirty="0" smtClean="0"/>
              <a:t>WELCOME BACK! </a:t>
            </a:r>
          </a:p>
          <a:p>
            <a:r>
              <a:rPr lang="en-US" sz="3000" dirty="0" smtClean="0"/>
              <a:t>SGA Meeting </a:t>
            </a:r>
          </a:p>
          <a:p>
            <a:r>
              <a:rPr lang="en-US" sz="3000" dirty="0" smtClean="0"/>
              <a:t>September 9, 2012</a:t>
            </a:r>
            <a:r>
              <a:rPr lang="it-IT" sz="3000" dirty="0" smtClean="0"/>
              <a:t> </a:t>
            </a:r>
          </a:p>
        </p:txBody>
      </p:sp>
      <p:sp>
        <p:nvSpPr>
          <p:cNvPr id="7" name="Title 6"/>
          <p:cNvSpPr>
            <a:spLocks noGrp="1"/>
          </p:cNvSpPr>
          <p:nvPr>
            <p:ph type="ctrTitle"/>
          </p:nvPr>
        </p:nvSpPr>
        <p:spPr/>
        <p:txBody>
          <a:bodyPr/>
          <a:lstStyle/>
          <a:p>
            <a:endParaRPr lang="it-IT"/>
          </a:p>
        </p:txBody>
      </p:sp>
      <p:pic>
        <p:nvPicPr>
          <p:cNvPr id="4" name="Picture 3" descr="SGA_Sub-brand_FINAL.jpg"/>
          <p:cNvPicPr>
            <a:picLocks noChangeAspect="1"/>
          </p:cNvPicPr>
          <p:nvPr/>
        </p:nvPicPr>
        <p:blipFill>
          <a:blip r:embed="rId2"/>
          <a:stretch>
            <a:fillRect/>
          </a:stretch>
        </p:blipFill>
        <p:spPr>
          <a:xfrm>
            <a:off x="685800" y="381000"/>
            <a:ext cx="7772400" cy="1752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quarter" idx="1"/>
          </p:nvPr>
        </p:nvSpPr>
        <p:spPr/>
        <p:txBody>
          <a:bodyPr/>
          <a:lstStyle/>
          <a:p>
            <a:r>
              <a:rPr lang="en-US" sz="2800" dirty="0" smtClean="0"/>
              <a:t>In order for YOUR voice to be heard, you must be on the floor of the campus center. </a:t>
            </a:r>
          </a:p>
          <a:p>
            <a:r>
              <a:rPr lang="en-US" sz="2800" dirty="0" smtClean="0"/>
              <a:t>The length of discussion is determined by the Exec. Board. </a:t>
            </a:r>
          </a:p>
          <a:p>
            <a:r>
              <a:rPr lang="en-US" sz="2800" dirty="0" smtClean="0"/>
              <a:t>All timings will be monitored by the Treasurer. </a:t>
            </a:r>
          </a:p>
          <a:p>
            <a:r>
              <a:rPr lang="en-US" sz="2800" dirty="0" smtClean="0"/>
              <a:t>Discussion is open to </a:t>
            </a:r>
            <a:r>
              <a:rPr lang="en-US" sz="2800" u="sng" dirty="0" smtClean="0"/>
              <a:t>ALL</a:t>
            </a:r>
            <a:r>
              <a:rPr lang="en-US" sz="2800" dirty="0" smtClean="0"/>
              <a:t> individuals at the meeting.</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a:t>
            </a:r>
            <a:endParaRPr lang="en-US" dirty="0"/>
          </a:p>
        </p:txBody>
      </p:sp>
      <p:sp>
        <p:nvSpPr>
          <p:cNvPr id="3" name="Content Placeholder 2"/>
          <p:cNvSpPr>
            <a:spLocks noGrp="1"/>
          </p:cNvSpPr>
          <p:nvPr>
            <p:ph sz="quarter" idx="1"/>
          </p:nvPr>
        </p:nvSpPr>
        <p:spPr/>
        <p:txBody>
          <a:bodyPr>
            <a:normAutofit lnSpcReduction="10000"/>
          </a:bodyPr>
          <a:lstStyle/>
          <a:p>
            <a:pPr>
              <a:lnSpc>
                <a:spcPct val="90000"/>
              </a:lnSpc>
            </a:pPr>
            <a:r>
              <a:rPr lang="en-US" sz="2800" u="sng" dirty="0" smtClean="0"/>
              <a:t>All</a:t>
            </a:r>
            <a:r>
              <a:rPr lang="en-US" sz="2800" dirty="0" smtClean="0"/>
              <a:t> motions must be MADE, SECONDED, AMENDED, and VOTED on </a:t>
            </a:r>
            <a:r>
              <a:rPr lang="en-US" sz="2800" i="1" dirty="0" smtClean="0"/>
              <a:t>ONLY </a:t>
            </a:r>
            <a:r>
              <a:rPr lang="en-US" sz="2800" dirty="0" smtClean="0"/>
              <a:t>by members of the assembly. </a:t>
            </a:r>
          </a:p>
          <a:p>
            <a:pPr>
              <a:lnSpc>
                <a:spcPct val="90000"/>
              </a:lnSpc>
            </a:pPr>
            <a:r>
              <a:rPr lang="en-US" sz="2800" dirty="0" smtClean="0"/>
              <a:t>If you are a community member and wish to make a motion, please ask an assembly member</a:t>
            </a:r>
          </a:p>
          <a:p>
            <a:pPr>
              <a:lnSpc>
                <a:spcPct val="90000"/>
              </a:lnSpc>
            </a:pPr>
            <a:r>
              <a:rPr lang="en-US" sz="2800" u="sng" dirty="0" smtClean="0"/>
              <a:t>All</a:t>
            </a:r>
            <a:r>
              <a:rPr lang="en-US" sz="2800" dirty="0" smtClean="0"/>
              <a:t> motions (except a point of information and point of order) </a:t>
            </a:r>
            <a:r>
              <a:rPr lang="en-US" sz="2800" u="sng" dirty="0" smtClean="0"/>
              <a:t>must</a:t>
            </a:r>
            <a:r>
              <a:rPr lang="en-US" sz="2800" dirty="0" smtClean="0"/>
              <a:t> be seconded. </a:t>
            </a:r>
          </a:p>
          <a:p>
            <a:pPr>
              <a:lnSpc>
                <a:spcPct val="90000"/>
              </a:lnSpc>
            </a:pPr>
            <a:r>
              <a:rPr lang="en-US" sz="2800" dirty="0" smtClean="0"/>
              <a:t>In the case of a vote, all motions require a simple majority (50% +1)  to pass </a:t>
            </a:r>
            <a:r>
              <a:rPr lang="en-US" sz="2800" i="1" dirty="0" smtClean="0"/>
              <a:t>except</a:t>
            </a:r>
            <a:r>
              <a:rPr lang="en-US" sz="2800" dirty="0" smtClean="0"/>
              <a:t> for motions to extend time and call the question which require a 2/3 majority.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SGA Slang</a:t>
            </a:r>
            <a:endParaRPr lang="en-US" dirty="0"/>
          </a:p>
        </p:txBody>
      </p:sp>
      <p:sp>
        <p:nvSpPr>
          <p:cNvPr id="3" name="Content Placeholder 2"/>
          <p:cNvSpPr>
            <a:spLocks noGrp="1"/>
          </p:cNvSpPr>
          <p:nvPr>
            <p:ph sz="quarter" idx="1"/>
          </p:nvPr>
        </p:nvSpPr>
        <p:spPr/>
        <p:txBody>
          <a:bodyPr>
            <a:normAutofit fontScale="70000" lnSpcReduction="20000"/>
          </a:bodyPr>
          <a:lstStyle/>
          <a:p>
            <a:pPr>
              <a:lnSpc>
                <a:spcPct val="90000"/>
              </a:lnSpc>
            </a:pPr>
            <a:r>
              <a:rPr lang="en-US" sz="2800" u="sng" dirty="0" smtClean="0"/>
              <a:t>Main Motion:</a:t>
            </a:r>
            <a:r>
              <a:rPr lang="en-US" sz="2800" dirty="0" smtClean="0"/>
              <a:t> “I have a motion to discuss. If someone else agrees with me, then this is our topic discussion for the next five minutes.” </a:t>
            </a:r>
            <a:r>
              <a:rPr lang="en-US" sz="2143" dirty="0" smtClean="0"/>
              <a:t>Does not need to be seconded.</a:t>
            </a:r>
            <a:r>
              <a:rPr lang="en-US" sz="2400" dirty="0" smtClean="0"/>
              <a:t> </a:t>
            </a:r>
            <a:endParaRPr lang="en-US" sz="2800" dirty="0" smtClean="0"/>
          </a:p>
          <a:p>
            <a:pPr>
              <a:lnSpc>
                <a:spcPct val="90000"/>
              </a:lnSpc>
            </a:pPr>
            <a:r>
              <a:rPr lang="en-US" sz="2800" u="sng" dirty="0" smtClean="0"/>
              <a:t>Motion to Extend Time: “</a:t>
            </a:r>
            <a:r>
              <a:rPr lang="en-US" sz="2800" dirty="0" smtClean="0"/>
              <a:t>I think we need to talk more about this…” </a:t>
            </a:r>
            <a:r>
              <a:rPr lang="en-US" sz="2143" dirty="0" smtClean="0"/>
              <a:t>This motion </a:t>
            </a:r>
            <a:r>
              <a:rPr lang="en-US" sz="2143" i="1" dirty="0" smtClean="0"/>
              <a:t>must </a:t>
            </a:r>
            <a:r>
              <a:rPr lang="en-US" sz="2143" dirty="0" smtClean="0"/>
              <a:t>be </a:t>
            </a:r>
            <a:r>
              <a:rPr lang="en-US" sz="2143" i="1" dirty="0" smtClean="0"/>
              <a:t>Seconded </a:t>
            </a:r>
            <a:r>
              <a:rPr lang="en-US" sz="2143" dirty="0" smtClean="0"/>
              <a:t>and needs 2/3 majority vote.</a:t>
            </a:r>
          </a:p>
          <a:p>
            <a:pPr>
              <a:lnSpc>
                <a:spcPct val="90000"/>
              </a:lnSpc>
            </a:pPr>
            <a:r>
              <a:rPr lang="en-US" sz="2800" u="sng" dirty="0" smtClean="0"/>
              <a:t>Motion to Call the Question: </a:t>
            </a:r>
            <a:r>
              <a:rPr lang="en-US" sz="2800" dirty="0" smtClean="0"/>
              <a:t>“Let’s Vote!” </a:t>
            </a:r>
            <a:r>
              <a:rPr lang="en-US" sz="2143" dirty="0" smtClean="0"/>
              <a:t>This motion </a:t>
            </a:r>
            <a:r>
              <a:rPr lang="en-US" sz="2143" i="1" dirty="0" smtClean="0"/>
              <a:t>must </a:t>
            </a:r>
            <a:r>
              <a:rPr lang="en-US" sz="2143" dirty="0" smtClean="0"/>
              <a:t>be </a:t>
            </a:r>
            <a:r>
              <a:rPr lang="en-US" sz="2143" i="1" dirty="0" smtClean="0"/>
              <a:t>Seconded </a:t>
            </a:r>
            <a:r>
              <a:rPr lang="en-US" sz="2143" dirty="0" smtClean="0"/>
              <a:t>and needs 2/3 majority vote.</a:t>
            </a:r>
          </a:p>
          <a:p>
            <a:pPr>
              <a:lnSpc>
                <a:spcPct val="90000"/>
              </a:lnSpc>
            </a:pPr>
            <a:r>
              <a:rPr lang="en-US" sz="2800" u="sng" dirty="0" smtClean="0"/>
              <a:t>Motion to Table Discussion: </a:t>
            </a:r>
            <a:r>
              <a:rPr lang="en-US" sz="2800" dirty="0" smtClean="0"/>
              <a:t>“Let’s talk about this later…” </a:t>
            </a:r>
            <a:r>
              <a:rPr lang="en-US" sz="2143" dirty="0" smtClean="0"/>
              <a:t>This motion </a:t>
            </a:r>
            <a:r>
              <a:rPr lang="en-US" sz="2143" i="1" dirty="0" smtClean="0"/>
              <a:t>must </a:t>
            </a:r>
            <a:r>
              <a:rPr lang="en-US" sz="2143" dirty="0" smtClean="0"/>
              <a:t>be </a:t>
            </a:r>
            <a:r>
              <a:rPr lang="en-US" sz="2143" i="1" dirty="0" smtClean="0"/>
              <a:t>Seconded</a:t>
            </a:r>
            <a:r>
              <a:rPr lang="en-US" sz="2143" dirty="0" smtClean="0"/>
              <a:t>.</a:t>
            </a:r>
          </a:p>
          <a:p>
            <a:pPr>
              <a:lnSpc>
                <a:spcPct val="90000"/>
              </a:lnSpc>
            </a:pPr>
            <a:r>
              <a:rPr lang="en-US" sz="2800" u="sng" dirty="0" smtClean="0"/>
              <a:t>Point of Order: </a:t>
            </a:r>
            <a:r>
              <a:rPr lang="en-US" sz="2800" dirty="0" smtClean="0"/>
              <a:t>“</a:t>
            </a:r>
            <a:r>
              <a:rPr lang="en-US" sz="2800" dirty="0" err="1" smtClean="0"/>
              <a:t>Woah</a:t>
            </a:r>
            <a:r>
              <a:rPr lang="en-US" sz="2800" dirty="0" smtClean="0"/>
              <a:t>! That was out of line!” </a:t>
            </a:r>
            <a:r>
              <a:rPr lang="en-US" sz="2143" dirty="0" smtClean="0"/>
              <a:t>Does not need to be seconded. Anyone can make a Point of Order.  Previous comment won’t be included in the minutes. </a:t>
            </a:r>
          </a:p>
          <a:p>
            <a:pPr>
              <a:lnSpc>
                <a:spcPct val="90000"/>
              </a:lnSpc>
            </a:pPr>
            <a:r>
              <a:rPr lang="en-US" sz="2800" u="sng" dirty="0" smtClean="0"/>
              <a:t>Point of Information:</a:t>
            </a:r>
            <a:r>
              <a:rPr lang="en-US" sz="2800" dirty="0" smtClean="0"/>
              <a:t> “Can I have more information please?” And/or “I </a:t>
            </a:r>
            <a:r>
              <a:rPr lang="en-US" sz="2800" i="1" dirty="0" smtClean="0"/>
              <a:t>know</a:t>
            </a:r>
            <a:r>
              <a:rPr lang="en-US" sz="2800" dirty="0" smtClean="0"/>
              <a:t> this piece of information that will help clarify the discussion”</a:t>
            </a:r>
          </a:p>
          <a:p>
            <a:pPr>
              <a:lnSpc>
                <a:spcPct val="90000"/>
              </a:lnSpc>
            </a:pPr>
            <a:r>
              <a:rPr lang="en-US" sz="2800" u="sng" dirty="0" smtClean="0"/>
              <a:t>Motion to Adjourn: </a:t>
            </a:r>
            <a:r>
              <a:rPr lang="en-US" sz="2800" dirty="0" smtClean="0"/>
              <a:t>“Let’s end this meeting”</a:t>
            </a:r>
          </a:p>
          <a:p>
            <a:pPr>
              <a:lnSpc>
                <a:spcPct val="90000"/>
              </a:lnSpc>
            </a:pPr>
            <a:r>
              <a:rPr lang="en-US" sz="2800" u="sng" dirty="0" smtClean="0"/>
              <a:t>Friendly Amendment: </a:t>
            </a:r>
            <a:r>
              <a:rPr lang="en-US" sz="2800" dirty="0" smtClean="0"/>
              <a:t>“Let’s just a change a little bit of the motion.” </a:t>
            </a:r>
            <a:r>
              <a:rPr lang="en-US" sz="2143" dirty="0" smtClean="0"/>
              <a:t>This requires no vote. </a:t>
            </a:r>
          </a:p>
          <a:p>
            <a:pPr>
              <a:lnSpc>
                <a:spcPct val="90000"/>
              </a:lnSpc>
            </a:pPr>
            <a:r>
              <a:rPr lang="en-US" sz="2800" u="sng" dirty="0" smtClean="0"/>
              <a:t>Unfriendly Amendment:</a:t>
            </a:r>
            <a:r>
              <a:rPr lang="en-US" sz="2800" dirty="0" smtClean="0"/>
              <a:t> “This change is a big deal. Let’s vote on the change”</a:t>
            </a:r>
            <a:r>
              <a:rPr lang="en-US" sz="3200" dirty="0" smtClean="0"/>
              <a:t>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a:t>
            </a:r>
            <a:endParaRPr lang="en-US" dirty="0"/>
          </a:p>
        </p:txBody>
      </p:sp>
      <p:sp>
        <p:nvSpPr>
          <p:cNvPr id="3" name="Content Placeholder 2"/>
          <p:cNvSpPr>
            <a:spLocks noGrp="1"/>
          </p:cNvSpPr>
          <p:nvPr>
            <p:ph sz="quarter" idx="1"/>
          </p:nvPr>
        </p:nvSpPr>
        <p:spPr/>
        <p:txBody>
          <a:bodyPr/>
          <a:lstStyle/>
          <a:p>
            <a:r>
              <a:rPr lang="en-US" dirty="0" smtClean="0"/>
              <a:t>All voting will be done by hand count (by the exec. Board)</a:t>
            </a:r>
          </a:p>
          <a:p>
            <a:r>
              <a:rPr lang="en-US" dirty="0" smtClean="0"/>
              <a:t>Only assembly members can vote </a:t>
            </a:r>
            <a:r>
              <a:rPr lang="en-US" i="1" dirty="0" smtClean="0"/>
              <a:t>except </a:t>
            </a:r>
            <a:r>
              <a:rPr lang="en-US" dirty="0" smtClean="0"/>
              <a:t>in the case of a straw vote, where everyone in the room can vote. </a:t>
            </a:r>
          </a:p>
          <a:p>
            <a:r>
              <a:rPr lang="en-US" dirty="0" smtClean="0"/>
              <a:t>The president can only vote in the case of a tie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Get Involved</a:t>
            </a:r>
            <a:endParaRPr lang="en-US" dirty="0"/>
          </a:p>
        </p:txBody>
      </p:sp>
      <p:sp>
        <p:nvSpPr>
          <p:cNvPr id="3" name="Content Placeholder 2"/>
          <p:cNvSpPr>
            <a:spLocks noGrp="1"/>
          </p:cNvSpPr>
          <p:nvPr>
            <p:ph sz="quarter" idx="1"/>
          </p:nvPr>
        </p:nvSpPr>
        <p:spPr/>
        <p:txBody>
          <a:bodyPr/>
          <a:lstStyle/>
          <a:p>
            <a:pPr>
              <a:lnSpc>
                <a:spcPct val="90000"/>
              </a:lnSpc>
            </a:pPr>
            <a:r>
              <a:rPr lang="en-US" sz="2400" dirty="0" smtClean="0"/>
              <a:t>Come to Sunday meetings!</a:t>
            </a:r>
          </a:p>
          <a:p>
            <a:pPr>
              <a:lnSpc>
                <a:spcPct val="90000"/>
              </a:lnSpc>
            </a:pPr>
            <a:r>
              <a:rPr lang="en-US" sz="2400" dirty="0" smtClean="0"/>
              <a:t>Run for an elected position on campus or in your dorm!</a:t>
            </a:r>
          </a:p>
          <a:p>
            <a:pPr>
              <a:lnSpc>
                <a:spcPct val="90000"/>
              </a:lnSpc>
            </a:pPr>
            <a:r>
              <a:rPr lang="en-US" sz="2400" dirty="0" smtClean="0"/>
              <a:t>Apply for an appointed position!</a:t>
            </a:r>
          </a:p>
          <a:p>
            <a:pPr>
              <a:lnSpc>
                <a:spcPct val="90000"/>
              </a:lnSpc>
            </a:pPr>
            <a:r>
              <a:rPr lang="en-US" sz="2400" dirty="0" smtClean="0"/>
              <a:t>Attend Plenary! (NUMBER ONE MOST IMPORTANT!)</a:t>
            </a:r>
          </a:p>
          <a:p>
            <a:pPr>
              <a:lnSpc>
                <a:spcPct val="90000"/>
              </a:lnSpc>
            </a:pPr>
            <a:r>
              <a:rPr lang="en-US" sz="2400" dirty="0" smtClean="0"/>
              <a:t>Talk to people about campus issues</a:t>
            </a:r>
          </a:p>
          <a:p>
            <a:pPr>
              <a:lnSpc>
                <a:spcPct val="90000"/>
              </a:lnSpc>
            </a:pPr>
            <a:r>
              <a:rPr lang="en-US" sz="2400" dirty="0" smtClean="0"/>
              <a:t>Attend traditions, help make them possible!</a:t>
            </a:r>
          </a:p>
          <a:p>
            <a:pPr>
              <a:lnSpc>
                <a:spcPct val="90000"/>
              </a:lnSpc>
            </a:pPr>
            <a:r>
              <a:rPr lang="en-US" sz="2400" dirty="0" smtClean="0"/>
              <a:t>Write a Plenary resolution</a:t>
            </a:r>
          </a:p>
          <a:p>
            <a:pPr>
              <a:lnSpc>
                <a:spcPct val="90000"/>
              </a:lnSpc>
            </a:pPr>
            <a:r>
              <a:rPr lang="en-US" sz="2400" dirty="0" smtClean="0"/>
              <a:t>Speak up during Your Two Cents</a:t>
            </a:r>
          </a:p>
          <a:p>
            <a:pPr>
              <a:lnSpc>
                <a:spcPct val="90000"/>
              </a:lnSpc>
            </a:pPr>
            <a:r>
              <a:rPr lang="en-US" sz="2400" dirty="0" smtClean="0"/>
              <a:t>Send suggestions to </a:t>
            </a:r>
            <a:r>
              <a:rPr lang="en-US" sz="2400" dirty="0" err="1" smtClean="0"/>
              <a:t>sga@brynmawr.edu</a:t>
            </a:r>
            <a:endParaRPr lang="en-US" sz="24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Your Calendars!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Plenary is on October 7</a:t>
            </a:r>
            <a:r>
              <a:rPr lang="en-US" baseline="30000" dirty="0" smtClean="0"/>
              <a:t>th</a:t>
            </a:r>
            <a:r>
              <a:rPr lang="en-US" dirty="0" smtClean="0"/>
              <a:t> in </a:t>
            </a:r>
            <a:r>
              <a:rPr lang="en-US" dirty="0" err="1" smtClean="0"/>
              <a:t>Goodhart</a:t>
            </a:r>
            <a:endParaRPr lang="en-US" dirty="0" smtClean="0"/>
          </a:p>
          <a:p>
            <a:pPr lvl="1"/>
            <a:r>
              <a:rPr lang="en-US" dirty="0" smtClean="0"/>
              <a:t>Plenary is a time when members of the Self-Government Association (the undergraduate body) gather to discuss and vote on resolutions that are written and presented by our peers.  The purpose of doing so is to foster beneficial discussion and change within the community. </a:t>
            </a:r>
          </a:p>
          <a:p>
            <a:r>
              <a:rPr lang="en-US" dirty="0" smtClean="0"/>
              <a:t>Resolutions for Fall Plenary are due by e-mail to the Executive Board (</a:t>
            </a:r>
            <a:r>
              <a:rPr lang="en-US" dirty="0" err="1" smtClean="0"/>
              <a:t>sga@bmc</a:t>
            </a:r>
            <a:r>
              <a:rPr lang="en-US" dirty="0" smtClean="0"/>
              <a:t>) by midnight on September 23</a:t>
            </a:r>
          </a:p>
          <a:p>
            <a:pPr lvl="1"/>
            <a:r>
              <a:rPr lang="en-US" dirty="0" smtClean="0"/>
              <a:t>Mandatory Resolution Writing Workshops for Resolution Writers and presenters will be held in Taylor Seminar Room on the following dates:	</a:t>
            </a:r>
          </a:p>
          <a:p>
            <a:pPr lvl="2"/>
            <a:r>
              <a:rPr lang="en-US" dirty="0" smtClean="0"/>
              <a:t>Monday 9/11 at 7 PM</a:t>
            </a:r>
          </a:p>
          <a:p>
            <a:pPr lvl="2"/>
            <a:r>
              <a:rPr lang="en-US" dirty="0" smtClean="0"/>
              <a:t>Saturday 9/15 at 2 PM</a:t>
            </a:r>
          </a:p>
          <a:p>
            <a:pPr lvl="2"/>
            <a:r>
              <a:rPr lang="en-US" dirty="0" smtClean="0"/>
              <a:t>Monday 9/17 at 8 PM</a:t>
            </a:r>
          </a:p>
          <a:p>
            <a:pPr lvl="2"/>
            <a:r>
              <a:rPr lang="en-US" dirty="0" smtClean="0"/>
              <a:t>Thursday 9/20 at 7 PM</a:t>
            </a:r>
          </a:p>
          <a:p>
            <a:pPr lvl="2"/>
            <a:r>
              <a:rPr lang="en-US" dirty="0" smtClean="0"/>
              <a:t>Saturday 9/22 at 5 PM (</a:t>
            </a:r>
            <a:r>
              <a:rPr lang="en-US" smtClean="0"/>
              <a:t>in Thomas 110) </a:t>
            </a:r>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hlinkClick r:id="rId2"/>
              </a:rPr>
              <a:t>Fall 2012-2013 Meeting Procedures</a:t>
            </a:r>
            <a:endParaRPr lang="en-US" dirty="0"/>
          </a:p>
        </p:txBody>
      </p:sp>
      <p:sp>
        <p:nvSpPr>
          <p:cNvPr id="3" name="Title 2"/>
          <p:cNvSpPr>
            <a:spLocks noGrp="1"/>
          </p:cNvSpPr>
          <p:nvPr>
            <p:ph type="title"/>
          </p:nvPr>
        </p:nvSpPr>
        <p:spPr/>
        <p:txBody>
          <a:bodyPr/>
          <a:lstStyle/>
          <a:p>
            <a:r>
              <a:rPr lang="en-US" dirty="0" smtClean="0"/>
              <a:t>Approval of Meeting Procedure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Old Business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New Business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Meeting Agenda</a:t>
            </a:r>
            <a:endParaRPr lang="it-IT" dirty="0"/>
          </a:p>
        </p:txBody>
      </p:sp>
      <p:sp>
        <p:nvSpPr>
          <p:cNvPr id="3" name="Content Placeholder 2"/>
          <p:cNvSpPr>
            <a:spLocks noGrp="1"/>
          </p:cNvSpPr>
          <p:nvPr>
            <p:ph sz="quarter" idx="1"/>
          </p:nvPr>
        </p:nvSpPr>
        <p:spPr/>
        <p:txBody>
          <a:bodyPr/>
          <a:lstStyle/>
          <a:p>
            <a:r>
              <a:rPr lang="en-US" sz="2800" dirty="0" smtClean="0"/>
              <a:t>Roll Call</a:t>
            </a:r>
          </a:p>
          <a:p>
            <a:r>
              <a:rPr lang="en-US" sz="2800" dirty="0" smtClean="0"/>
              <a:t>Announcements</a:t>
            </a:r>
          </a:p>
          <a:p>
            <a:r>
              <a:rPr lang="en-US" sz="2800" dirty="0" smtClean="0"/>
              <a:t>Your Two Cents </a:t>
            </a:r>
          </a:p>
          <a:p>
            <a:r>
              <a:rPr lang="en-US" sz="2800" dirty="0" smtClean="0"/>
              <a:t>SGA 101</a:t>
            </a:r>
          </a:p>
          <a:p>
            <a:r>
              <a:rPr lang="en-US" sz="2800" dirty="0" smtClean="0"/>
              <a:t>Approval of Meeting Procedure </a:t>
            </a:r>
          </a:p>
          <a:p>
            <a:r>
              <a:rPr lang="en-US" sz="2800" dirty="0" smtClean="0"/>
              <a:t>Old Business</a:t>
            </a:r>
          </a:p>
          <a:p>
            <a:r>
              <a:rPr lang="en-US" sz="2800" dirty="0" smtClean="0"/>
              <a:t>New Business</a:t>
            </a:r>
          </a:p>
          <a:p>
            <a:pPr>
              <a:buNone/>
            </a:pP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066800" y="2743200"/>
            <a:ext cx="7126287" cy="3581400"/>
          </a:xfrm>
        </p:spPr>
        <p:txBody>
          <a:bodyPr>
            <a:noAutofit/>
          </a:bodyPr>
          <a:lstStyle/>
          <a:p>
            <a:pPr>
              <a:spcAft>
                <a:spcPts val="2400"/>
              </a:spcAft>
            </a:pPr>
            <a:r>
              <a:rPr lang="en-US" sz="1300" dirty="0" smtClean="0"/>
              <a:t>When students united to form the Bryn </a:t>
            </a:r>
            <a:r>
              <a:rPr lang="en-US" sz="1300" dirty="0" err="1" smtClean="0"/>
              <a:t>Mawr</a:t>
            </a:r>
            <a:r>
              <a:rPr lang="en-US" sz="1300" dirty="0" smtClean="0"/>
              <a:t> College Self-Government Association in 1892, the College became the first institution of higher education in the United States to give students responsibility not only for enforcing rules of behavior upon themselves, but also for deciding what those rules should be. It was considered a radical experiment at the time, and is still unusual. But most Bryn </a:t>
            </a:r>
            <a:r>
              <a:rPr lang="en-US" sz="1300" dirty="0" err="1" smtClean="0"/>
              <a:t>Mawr</a:t>
            </a:r>
            <a:r>
              <a:rPr lang="en-US" sz="1300" dirty="0" smtClean="0"/>
              <a:t> students and alumnae cite self-government as one of the most valuable parts of a Bryn </a:t>
            </a:r>
            <a:r>
              <a:rPr lang="en-US" sz="1300" dirty="0" err="1" smtClean="0"/>
              <a:t>Mawr</a:t>
            </a:r>
            <a:r>
              <a:rPr lang="en-US" sz="1300" dirty="0" smtClean="0"/>
              <a:t> education. The College's tradition of respect for students' autonomy and responsibility has created a unique campus environment where students participate in discussion and resolution of the most important issues facing the College — from the alcohol policy to faculty appointments to the College's curriculum.</a:t>
            </a:r>
            <a:endParaRPr lang="en-US" sz="1300" dirty="0"/>
          </a:p>
        </p:txBody>
      </p:sp>
      <p:sp>
        <p:nvSpPr>
          <p:cNvPr id="3" name="Title 2"/>
          <p:cNvSpPr>
            <a:spLocks noGrp="1"/>
          </p:cNvSpPr>
          <p:nvPr>
            <p:ph type="title"/>
          </p:nvPr>
        </p:nvSpPr>
        <p:spPr/>
        <p:txBody>
          <a:bodyPr/>
          <a:lstStyle/>
          <a:p>
            <a:r>
              <a:rPr lang="en-US" dirty="0" smtClean="0"/>
              <a:t>What is SGA?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err="1" smtClean="0"/>
              <a:t>Basic</a:t>
            </a:r>
            <a:r>
              <a:rPr lang="it-IT" dirty="0" smtClean="0"/>
              <a:t> </a:t>
            </a:r>
            <a:r>
              <a:rPr lang="it-IT" dirty="0" err="1" smtClean="0"/>
              <a:t>Organization</a:t>
            </a:r>
            <a:r>
              <a:rPr lang="it-IT" dirty="0" smtClean="0"/>
              <a:t> </a:t>
            </a:r>
            <a:endParaRPr lang="it-IT" dirty="0"/>
          </a:p>
        </p:txBody>
      </p:sp>
      <p:sp>
        <p:nvSpPr>
          <p:cNvPr id="3" name="Content Placeholder 2"/>
          <p:cNvSpPr>
            <a:spLocks noGrp="1"/>
          </p:cNvSpPr>
          <p:nvPr>
            <p:ph sz="quarter" idx="1"/>
          </p:nvPr>
        </p:nvSpPr>
        <p:spPr/>
        <p:txBody>
          <a:bodyPr/>
          <a:lstStyle/>
          <a:p>
            <a:pPr>
              <a:lnSpc>
                <a:spcPct val="90000"/>
              </a:lnSpc>
            </a:pPr>
            <a:r>
              <a:rPr lang="en-US" sz="2400" dirty="0" smtClean="0"/>
              <a:t>Executive Board </a:t>
            </a:r>
          </a:p>
          <a:p>
            <a:pPr lvl="1">
              <a:lnSpc>
                <a:spcPct val="90000"/>
              </a:lnSpc>
            </a:pPr>
            <a:r>
              <a:rPr lang="en-US" sz="1900" dirty="0" smtClean="0"/>
              <a:t>President, Vice-President, Treasurer, Secretary, Honor Board Head</a:t>
            </a:r>
          </a:p>
          <a:p>
            <a:pPr>
              <a:lnSpc>
                <a:spcPct val="90000"/>
              </a:lnSpc>
            </a:pPr>
            <a:r>
              <a:rPr lang="en-US" sz="2400" dirty="0" smtClean="0"/>
              <a:t>SGA Assembly</a:t>
            </a:r>
          </a:p>
          <a:p>
            <a:pPr lvl="1">
              <a:lnSpc>
                <a:spcPct val="90000"/>
              </a:lnSpc>
            </a:pPr>
            <a:r>
              <a:rPr lang="en-US" sz="2000" dirty="0" smtClean="0"/>
              <a:t>Representative Council</a:t>
            </a:r>
          </a:p>
          <a:p>
            <a:pPr lvl="1">
              <a:lnSpc>
                <a:spcPct val="90000"/>
              </a:lnSpc>
            </a:pPr>
            <a:r>
              <a:rPr lang="en-US" sz="2000" dirty="0" smtClean="0"/>
              <a:t>Honor Board</a:t>
            </a:r>
          </a:p>
          <a:p>
            <a:pPr>
              <a:lnSpc>
                <a:spcPct val="90000"/>
              </a:lnSpc>
            </a:pPr>
            <a:r>
              <a:rPr lang="en-US" sz="2400" dirty="0" smtClean="0"/>
              <a:t>Other committees, board and representatives</a:t>
            </a:r>
          </a:p>
          <a:p>
            <a:pPr lvl="1">
              <a:lnSpc>
                <a:spcPct val="90000"/>
              </a:lnSpc>
            </a:pPr>
            <a:r>
              <a:rPr lang="en-US" sz="2000" dirty="0" smtClean="0"/>
              <a:t>Appointments Committee</a:t>
            </a:r>
          </a:p>
          <a:p>
            <a:pPr lvl="1">
              <a:lnSpc>
                <a:spcPct val="90000"/>
              </a:lnSpc>
            </a:pPr>
            <a:r>
              <a:rPr lang="en-US" sz="2000" dirty="0" smtClean="0"/>
              <a:t>Student Finance Committee</a:t>
            </a:r>
          </a:p>
          <a:p>
            <a:pPr lvl="1">
              <a:lnSpc>
                <a:spcPct val="90000"/>
              </a:lnSpc>
            </a:pPr>
            <a:r>
              <a:rPr lang="en-US" sz="2000" dirty="0" smtClean="0"/>
              <a:t>Film Series, Alternative Concert Series, Student Curriculum Committee, Landscaping Reps, etc.</a:t>
            </a:r>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Assembly</a:t>
            </a:r>
            <a:endParaRPr lang="en-US" dirty="0"/>
          </a:p>
        </p:txBody>
      </p:sp>
      <p:sp>
        <p:nvSpPr>
          <p:cNvPr id="3" name="Content Placeholder 2"/>
          <p:cNvSpPr>
            <a:spLocks noGrp="1"/>
          </p:cNvSpPr>
          <p:nvPr>
            <p:ph sz="half" idx="1"/>
          </p:nvPr>
        </p:nvSpPr>
        <p:spPr/>
        <p:txBody>
          <a:bodyPr>
            <a:normAutofit fontScale="85000" lnSpcReduction="20000"/>
          </a:bodyPr>
          <a:lstStyle/>
          <a:p>
            <a:pPr>
              <a:lnSpc>
                <a:spcPct val="90000"/>
              </a:lnSpc>
            </a:pPr>
            <a:r>
              <a:rPr lang="en-US" sz="2595" dirty="0" smtClean="0"/>
              <a:t>Meets every Sunday at 7 PM in the Campus Center Main Lounge</a:t>
            </a:r>
          </a:p>
          <a:p>
            <a:pPr lvl="1">
              <a:lnSpc>
                <a:spcPct val="90000"/>
              </a:lnSpc>
            </a:pPr>
            <a:r>
              <a:rPr lang="en-US" sz="2595" dirty="0" smtClean="0"/>
              <a:t>Community members are welcome!</a:t>
            </a:r>
          </a:p>
          <a:p>
            <a:pPr>
              <a:lnSpc>
                <a:spcPct val="90000"/>
              </a:lnSpc>
            </a:pPr>
            <a:r>
              <a:rPr lang="en-US" sz="2595" dirty="0" smtClean="0"/>
              <a:t>Is the main decision making body outside of Plenary</a:t>
            </a:r>
          </a:p>
          <a:p>
            <a:endParaRPr lang="en-US" dirty="0"/>
          </a:p>
        </p:txBody>
      </p:sp>
      <p:sp>
        <p:nvSpPr>
          <p:cNvPr id="4" name="Content Placeholder 3"/>
          <p:cNvSpPr>
            <a:spLocks noGrp="1"/>
          </p:cNvSpPr>
          <p:nvPr>
            <p:ph sz="half" idx="2"/>
          </p:nvPr>
        </p:nvSpPr>
        <p:spPr/>
        <p:txBody>
          <a:bodyPr>
            <a:normAutofit fontScale="85000" lnSpcReduction="20000"/>
          </a:bodyPr>
          <a:lstStyle/>
          <a:p>
            <a:pPr lvl="1">
              <a:lnSpc>
                <a:spcPct val="90000"/>
              </a:lnSpc>
            </a:pPr>
            <a:r>
              <a:rPr lang="en-US" sz="2162" dirty="0" smtClean="0"/>
              <a:t>Dorm Presidents</a:t>
            </a:r>
          </a:p>
          <a:p>
            <a:pPr lvl="1">
              <a:lnSpc>
                <a:spcPct val="90000"/>
              </a:lnSpc>
            </a:pPr>
            <a:r>
              <a:rPr lang="en-US" sz="2162" dirty="0" smtClean="0"/>
              <a:t>Class Presidents</a:t>
            </a:r>
          </a:p>
          <a:p>
            <a:pPr lvl="1">
              <a:lnSpc>
                <a:spcPct val="90000"/>
              </a:lnSpc>
            </a:pPr>
            <a:r>
              <a:rPr lang="en-US" sz="2162" dirty="0" smtClean="0"/>
              <a:t>Traditions Mistresses</a:t>
            </a:r>
          </a:p>
          <a:p>
            <a:pPr lvl="1">
              <a:lnSpc>
                <a:spcPct val="90000"/>
              </a:lnSpc>
            </a:pPr>
            <a:r>
              <a:rPr lang="en-US" sz="2162" dirty="0" smtClean="0"/>
              <a:t>Residence Council Co-Heads</a:t>
            </a:r>
          </a:p>
          <a:p>
            <a:pPr lvl="1">
              <a:lnSpc>
                <a:spcPct val="90000"/>
              </a:lnSpc>
            </a:pPr>
            <a:r>
              <a:rPr lang="en-US" sz="2162" dirty="0" smtClean="0"/>
              <a:t>SCC Co-Heads</a:t>
            </a:r>
          </a:p>
          <a:p>
            <a:pPr lvl="1">
              <a:lnSpc>
                <a:spcPct val="90000"/>
              </a:lnSpc>
            </a:pPr>
            <a:r>
              <a:rPr lang="en-US" sz="2162" dirty="0" smtClean="0"/>
              <a:t>Elections Head</a:t>
            </a:r>
          </a:p>
          <a:p>
            <a:pPr lvl="1">
              <a:lnSpc>
                <a:spcPct val="90000"/>
              </a:lnSpc>
            </a:pPr>
            <a:r>
              <a:rPr lang="en-US" sz="2162" dirty="0" smtClean="0"/>
              <a:t>Haverford Rep</a:t>
            </a:r>
          </a:p>
          <a:p>
            <a:pPr lvl="1">
              <a:lnSpc>
                <a:spcPct val="90000"/>
              </a:lnSpc>
            </a:pPr>
            <a:r>
              <a:rPr lang="en-US" sz="2162" dirty="0" smtClean="0"/>
              <a:t>Off-Campus Rep</a:t>
            </a:r>
          </a:p>
          <a:p>
            <a:pPr lvl="1">
              <a:lnSpc>
                <a:spcPct val="90000"/>
              </a:lnSpc>
            </a:pPr>
            <a:r>
              <a:rPr lang="en-US" sz="2162" dirty="0" smtClean="0"/>
              <a:t>McBride Rep</a:t>
            </a:r>
          </a:p>
          <a:p>
            <a:pPr lvl="1">
              <a:lnSpc>
                <a:spcPct val="90000"/>
              </a:lnSpc>
            </a:pPr>
            <a:r>
              <a:rPr lang="en-US" sz="2162" dirty="0" smtClean="0"/>
              <a:t>Athletic Association Rep (AA President)</a:t>
            </a:r>
          </a:p>
          <a:p>
            <a:pPr lvl="1">
              <a:lnSpc>
                <a:spcPct val="90000"/>
              </a:lnSpc>
            </a:pPr>
            <a:r>
              <a:rPr lang="en-US" sz="2162" dirty="0" smtClean="0"/>
              <a:t>CEO Rep</a:t>
            </a:r>
          </a:p>
          <a:p>
            <a:pPr lvl="1">
              <a:lnSpc>
                <a:spcPct val="90000"/>
              </a:lnSpc>
            </a:pPr>
            <a:r>
              <a:rPr lang="en-US" sz="2162" dirty="0" smtClean="0"/>
              <a:t>OIA Rep</a:t>
            </a:r>
          </a:p>
          <a:p>
            <a:pPr lvl="1">
              <a:lnSpc>
                <a:spcPct val="90000"/>
              </a:lnSpc>
            </a:pPr>
            <a:r>
              <a:rPr lang="en-US" sz="2162" dirty="0" smtClean="0"/>
              <a:t>COPS Reps</a:t>
            </a:r>
          </a:p>
          <a:p>
            <a:pPr lvl="1">
              <a:lnSpc>
                <a:spcPct val="90000"/>
              </a:lnSpc>
            </a:pPr>
            <a:r>
              <a:rPr lang="en-US" sz="2162" dirty="0" smtClean="0"/>
              <a:t>Faculty Rep</a:t>
            </a:r>
          </a:p>
          <a:p>
            <a:pPr lvl="1">
              <a:lnSpc>
                <a:spcPct val="90000"/>
              </a:lnSpc>
            </a:pPr>
            <a:r>
              <a:rPr lang="en-US" sz="2162" dirty="0" err="1" smtClean="0"/>
              <a:t>SoCo</a:t>
            </a:r>
            <a:r>
              <a:rPr lang="en-US" sz="2162" dirty="0" smtClean="0"/>
              <a:t> Head</a:t>
            </a:r>
          </a:p>
          <a:p>
            <a:pPr lvl="1">
              <a:lnSpc>
                <a:spcPct val="90000"/>
              </a:lnSpc>
            </a:pPr>
            <a:r>
              <a:rPr lang="en-US" sz="2162" dirty="0" smtClean="0"/>
              <a:t>6 Members at Large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B9899"/>
                </a:solidFill>
              </a:rPr>
              <a:t>What happens on Sunday nights? </a:t>
            </a:r>
            <a:endParaRPr lang="en-US" dirty="0"/>
          </a:p>
        </p:txBody>
      </p:sp>
      <p:sp>
        <p:nvSpPr>
          <p:cNvPr id="3" name="Content Placeholder 2"/>
          <p:cNvSpPr>
            <a:spLocks noGrp="1"/>
          </p:cNvSpPr>
          <p:nvPr>
            <p:ph sz="quarter" idx="1"/>
          </p:nvPr>
        </p:nvSpPr>
        <p:spPr/>
        <p:txBody>
          <a:bodyPr>
            <a:normAutofit fontScale="85000" lnSpcReduction="20000"/>
          </a:bodyPr>
          <a:lstStyle/>
          <a:p>
            <a:pPr>
              <a:lnSpc>
                <a:spcPct val="90000"/>
              </a:lnSpc>
            </a:pPr>
            <a:r>
              <a:rPr lang="en-US" sz="4000" dirty="0" smtClean="0"/>
              <a:t>Roll Call</a:t>
            </a:r>
          </a:p>
          <a:p>
            <a:pPr>
              <a:lnSpc>
                <a:spcPct val="90000"/>
              </a:lnSpc>
            </a:pPr>
            <a:r>
              <a:rPr lang="en-US" sz="4000" dirty="0" smtClean="0"/>
              <a:t>Announcements</a:t>
            </a:r>
          </a:p>
          <a:p>
            <a:pPr>
              <a:lnSpc>
                <a:spcPct val="90000"/>
              </a:lnSpc>
            </a:pPr>
            <a:r>
              <a:rPr lang="en-US" sz="4000" dirty="0" smtClean="0"/>
              <a:t>Two Cents</a:t>
            </a:r>
          </a:p>
          <a:p>
            <a:pPr>
              <a:lnSpc>
                <a:spcPct val="90000"/>
              </a:lnSpc>
            </a:pPr>
            <a:r>
              <a:rPr lang="en-US" sz="4000" dirty="0" smtClean="0"/>
              <a:t>Agenda Items for Discussion</a:t>
            </a:r>
          </a:p>
          <a:p>
            <a:pPr>
              <a:lnSpc>
                <a:spcPct val="90000"/>
              </a:lnSpc>
            </a:pPr>
            <a:r>
              <a:rPr lang="en-US" sz="4000" dirty="0" smtClean="0"/>
              <a:t>New Business</a:t>
            </a:r>
          </a:p>
          <a:p>
            <a:pPr>
              <a:lnSpc>
                <a:spcPct val="90000"/>
              </a:lnSpc>
            </a:pPr>
            <a:r>
              <a:rPr lang="en-US" sz="4000" dirty="0" smtClean="0"/>
              <a:t>Old Business</a:t>
            </a:r>
          </a:p>
          <a:p>
            <a:pPr>
              <a:lnSpc>
                <a:spcPct val="90000"/>
              </a:lnSpc>
              <a:buNone/>
            </a:pPr>
            <a:endParaRPr lang="en-US" sz="4000" dirty="0" smtClean="0"/>
          </a:p>
          <a:p>
            <a:pPr>
              <a:lnSpc>
                <a:spcPct val="90000"/>
              </a:lnSpc>
              <a:buFontTx/>
              <a:buChar char="•"/>
            </a:pPr>
            <a:r>
              <a:rPr lang="en-US" sz="2800" dirty="0" smtClean="0"/>
              <a:t>Agenda will be sent out by the Thursday prior to the Sunday Evening Meeting</a:t>
            </a:r>
          </a:p>
          <a:p>
            <a:pPr>
              <a:lnSpc>
                <a:spcPct val="90000"/>
              </a:lnSpc>
              <a:buFontTx/>
              <a:buChar char="•"/>
            </a:pPr>
            <a:r>
              <a:rPr lang="en-US" sz="2800" dirty="0" smtClean="0">
                <a:solidFill>
                  <a:srgbClr val="008040"/>
                </a:solidFill>
              </a:rPr>
              <a:t>Any one can send request for agenda items</a:t>
            </a:r>
            <a:endParaRPr lang="en-US" sz="40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Two Cents</a:t>
            </a:r>
            <a:endParaRPr lang="en-US" dirty="0"/>
          </a:p>
        </p:txBody>
      </p:sp>
      <p:sp>
        <p:nvSpPr>
          <p:cNvPr id="3" name="Content Placeholder 2"/>
          <p:cNvSpPr>
            <a:spLocks noGrp="1"/>
          </p:cNvSpPr>
          <p:nvPr>
            <p:ph sz="quarter" idx="1"/>
          </p:nvPr>
        </p:nvSpPr>
        <p:spPr/>
        <p:txBody>
          <a:bodyPr/>
          <a:lstStyle/>
          <a:p>
            <a:r>
              <a:rPr lang="en-US" dirty="0" smtClean="0"/>
              <a:t>Is a place where community members can bring forth a topic for discussion, a question, or an announcement</a:t>
            </a:r>
          </a:p>
          <a:p>
            <a:r>
              <a:rPr lang="en-US" dirty="0" smtClean="0"/>
              <a:t>Is a place where representatives can speak as community members and not on behalf of their constituents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sz="quarter" idx="1"/>
          </p:nvPr>
        </p:nvSpPr>
        <p:spPr/>
        <p:txBody>
          <a:bodyPr/>
          <a:lstStyle/>
          <a:p>
            <a:pPr>
              <a:lnSpc>
                <a:spcPct val="90000"/>
              </a:lnSpc>
            </a:pPr>
            <a:r>
              <a:rPr lang="en-US" dirty="0" smtClean="0"/>
              <a:t>A place where representatives can bring up issues on behalf of their constituents</a:t>
            </a:r>
          </a:p>
          <a:p>
            <a:pPr>
              <a:lnSpc>
                <a:spcPct val="90000"/>
              </a:lnSpc>
            </a:pPr>
            <a:r>
              <a:rPr lang="en-US" dirty="0" smtClean="0"/>
              <a:t>Only assembly members can bring up “issues”</a:t>
            </a:r>
          </a:p>
          <a:p>
            <a:pPr>
              <a:lnSpc>
                <a:spcPct val="90000"/>
              </a:lnSpc>
            </a:pPr>
            <a:r>
              <a:rPr lang="en-US" dirty="0" smtClean="0"/>
              <a:t>BUT everyone can DISCUSS them and community members can ASK an Assembly member to bring up an issue on their behalf</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Business </a:t>
            </a:r>
            <a:endParaRPr lang="en-US" dirty="0"/>
          </a:p>
        </p:txBody>
      </p:sp>
      <p:sp>
        <p:nvSpPr>
          <p:cNvPr id="3" name="Content Placeholder 2"/>
          <p:cNvSpPr>
            <a:spLocks noGrp="1"/>
          </p:cNvSpPr>
          <p:nvPr>
            <p:ph sz="quarter" idx="1"/>
          </p:nvPr>
        </p:nvSpPr>
        <p:spPr/>
        <p:txBody>
          <a:bodyPr/>
          <a:lstStyle/>
          <a:p>
            <a:r>
              <a:rPr lang="en-US" dirty="0" smtClean="0"/>
              <a:t>A place where “business” brought by a representative on behalf of their constituents is revisited, questioned, or announced.</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12180</TotalTime>
  <Words>1015</Words>
  <Application>Microsoft Office PowerPoint</Application>
  <PresentationFormat>On-screen Show (4:3)</PresentationFormat>
  <Paragraphs>110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PowerPoint Presentation</vt:lpstr>
      <vt:lpstr>Meeting Agenda</vt:lpstr>
      <vt:lpstr>What is SGA? </vt:lpstr>
      <vt:lpstr>Basic Organization </vt:lpstr>
      <vt:lpstr>Assembly</vt:lpstr>
      <vt:lpstr>What happens on Sunday nights? </vt:lpstr>
      <vt:lpstr>Your Two Cents</vt:lpstr>
      <vt:lpstr>New Business</vt:lpstr>
      <vt:lpstr>Old Business </vt:lpstr>
      <vt:lpstr>Discussion</vt:lpstr>
      <vt:lpstr>Motions </vt:lpstr>
      <vt:lpstr>SGA Slang</vt:lpstr>
      <vt:lpstr>Voting </vt:lpstr>
      <vt:lpstr>Ways to Get Involved</vt:lpstr>
      <vt:lpstr>Mark Your Calendars!</vt:lpstr>
      <vt:lpstr>Approval of Meeting Procedure</vt:lpstr>
      <vt:lpstr>Old Business</vt:lpstr>
      <vt:lpstr>New Business </vt:lpstr>
    </vt:vector>
  </TitlesOfParts>
  <Company>Bryn Mawr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Vrinda Varia</dc:creator>
  <cp:lastModifiedBy>Natalie G. Kato</cp:lastModifiedBy>
  <cp:revision>385</cp:revision>
  <dcterms:created xsi:type="dcterms:W3CDTF">2012-09-09T19:16:08Z</dcterms:created>
  <dcterms:modified xsi:type="dcterms:W3CDTF">2012-09-09T22:39:04Z</dcterms:modified>
</cp:coreProperties>
</file>